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80" r:id="rId3"/>
    <p:sldId id="279" r:id="rId4"/>
    <p:sldId id="257" r:id="rId5"/>
    <p:sldId id="258" r:id="rId6"/>
    <p:sldId id="259" r:id="rId7"/>
    <p:sldId id="260" r:id="rId8"/>
    <p:sldId id="261" r:id="rId9"/>
    <p:sldId id="282" r:id="rId10"/>
    <p:sldId id="283" r:id="rId11"/>
    <p:sldId id="284" r:id="rId12"/>
    <p:sldId id="285" r:id="rId13"/>
    <p:sldId id="286" r:id="rId14"/>
    <p:sldId id="275" r:id="rId15"/>
    <p:sldId id="276" r:id="rId16"/>
    <p:sldId id="277" r:id="rId17"/>
    <p:sldId id="278" r:id="rId18"/>
    <p:sldId id="273" r:id="rId19"/>
    <p:sldId id="264" r:id="rId20"/>
    <p:sldId id="265" r:id="rId21"/>
    <p:sldId id="266" r:id="rId22"/>
    <p:sldId id="270" r:id="rId23"/>
    <p:sldId id="267" r:id="rId24"/>
    <p:sldId id="272" r:id="rId25"/>
    <p:sldId id="268" r:id="rId26"/>
    <p:sldId id="27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5CE57-3CC1-FF41-AC0D-137847EE841E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7AE27-1503-E645-8A09-F8C3CFE0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65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179B2-4F3F-8D41-A174-51C8CC1FF9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7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ybeShewill-CV/attentive-gan-derainnet" TargetMode="External"/><Relationship Id="rId2" Type="http://schemas.openxmlformats.org/officeDocument/2006/relationships/hyperlink" Target="https://github.com/rui1996/DeRaindro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ilibili.com/video/BV1zF411V7xu?p=11" TargetMode="External"/><Relationship Id="rId4" Type="http://schemas.openxmlformats.org/officeDocument/2006/relationships/hyperlink" Target="https://www.cnblogs.com/zhang716921/p/9216042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A8767-5345-B54F-6256-D287C5F02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614421"/>
            <a:ext cx="7766936" cy="1646302"/>
          </a:xfrm>
        </p:spPr>
        <p:txBody>
          <a:bodyPr/>
          <a:lstStyle/>
          <a:p>
            <a:r>
              <a:rPr lang="en-US" altLang="zh-CN" dirty="0"/>
              <a:t>FYP Proposal Presentation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669AE8-D743-DABB-257D-BE3BCFEEB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3171944"/>
            <a:ext cx="7766936" cy="109689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Wyman-1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DDD356-A503-2F44-B557-72F53BE0D979}"/>
              </a:ext>
            </a:extLst>
          </p:cNvPr>
          <p:cNvSpPr txBox="1"/>
          <p:nvPr/>
        </p:nvSpPr>
        <p:spPr>
          <a:xfrm>
            <a:off x="7001318" y="4268843"/>
            <a:ext cx="2272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LI Jia Xin 		12382431</a:t>
            </a:r>
          </a:p>
          <a:p>
            <a:r>
              <a:rPr lang="en-US" altLang="zh-CN" sz="1200" dirty="0"/>
              <a:t>Jiao </a:t>
            </a:r>
            <a:r>
              <a:rPr lang="en-US" altLang="zh-CN" sz="1200" dirty="0" err="1"/>
              <a:t>Guang</a:t>
            </a:r>
            <a:r>
              <a:rPr lang="en-US" altLang="zh-CN" sz="1200" dirty="0"/>
              <a:t> Yi 	12387856</a:t>
            </a:r>
            <a:br>
              <a:rPr lang="en-US" altLang="zh-CN" sz="1200" dirty="0"/>
            </a:br>
            <a:r>
              <a:rPr lang="en-US" altLang="zh-CN" sz="1200" dirty="0"/>
              <a:t>Wang Jiawei 		12395870</a:t>
            </a:r>
          </a:p>
          <a:p>
            <a:r>
              <a:rPr lang="en-US" altLang="zh-CN" sz="1200" dirty="0"/>
              <a:t>YANG Jia 		12403074</a:t>
            </a:r>
            <a:endParaRPr lang="zh-CN" altLang="en-US" sz="1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821B15-2784-C112-A86C-F6CAC7F0CA65}"/>
              </a:ext>
            </a:extLst>
          </p:cNvPr>
          <p:cNvSpPr txBox="1"/>
          <p:nvPr/>
        </p:nvSpPr>
        <p:spPr>
          <a:xfrm>
            <a:off x="7599146" y="623396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2022/10/14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493CE7-EF28-5FA3-B995-A284FFDFBD4E}"/>
              </a:ext>
            </a:extLst>
          </p:cNvPr>
          <p:cNvSpPr txBox="1"/>
          <p:nvPr/>
        </p:nvSpPr>
        <p:spPr>
          <a:xfrm>
            <a:off x="5896155" y="3597278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Application for image recovery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738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1E6916-4F1E-F6E4-1C6B-B89B1C78F7E1}"/>
              </a:ext>
            </a:extLst>
          </p:cNvPr>
          <p:cNvSpPr txBox="1"/>
          <p:nvPr/>
        </p:nvSpPr>
        <p:spPr>
          <a:xfrm>
            <a:off x="1872537" y="278029"/>
            <a:ext cx="844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 Processing Application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F20DE-A846-874D-6866-FD36EEA93BC6}"/>
              </a:ext>
            </a:extLst>
          </p:cNvPr>
          <p:cNvSpPr txBox="1"/>
          <p:nvPr/>
        </p:nvSpPr>
        <p:spPr>
          <a:xfrm>
            <a:off x="1872537" y="462695"/>
            <a:ext cx="8446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 Denoising</a:t>
            </a:r>
          </a:p>
        </p:txBody>
      </p:sp>
      <p:pic>
        <p:nvPicPr>
          <p:cNvPr id="9" name="Picture 8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97EDC746-B8CF-7297-A985-98DB95EED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06" y="1170581"/>
            <a:ext cx="7772400" cy="19573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ECA6F9-A565-87E1-09EE-B11488E0500C}"/>
              </a:ext>
            </a:extLst>
          </p:cNvPr>
          <p:cNvSpPr txBox="1"/>
          <p:nvPr/>
        </p:nvSpPr>
        <p:spPr>
          <a:xfrm>
            <a:off x="9736758" y="6588813"/>
            <a:ext cx="2533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</a:t>
            </a:r>
            <a:r>
              <a:rPr lang="en-HK" sz="1200" b="1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CelebA</a:t>
            </a:r>
            <a:r>
              <a:rPr lang="en-US" sz="1200" b="1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 training Dataset</a:t>
            </a:r>
            <a:endParaRPr lang="en-HK" sz="1200" b="1" i="0" dirty="0">
              <a:solidFill>
                <a:srgbClr val="11111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9C93F-81ED-9D97-6C54-22E4879B4668}"/>
              </a:ext>
            </a:extLst>
          </p:cNvPr>
          <p:cNvSpPr txBox="1"/>
          <p:nvPr/>
        </p:nvSpPr>
        <p:spPr>
          <a:xfrm>
            <a:off x="4303058" y="3103714"/>
            <a:ext cx="3030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GAN-like autoencoder</a:t>
            </a:r>
          </a:p>
        </p:txBody>
      </p:sp>
      <p:pic>
        <p:nvPicPr>
          <p:cNvPr id="17" name="Picture 16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1B327A19-15DB-1295-7703-D94D1B22E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946" y="4689822"/>
            <a:ext cx="1325421" cy="1364986"/>
          </a:xfrm>
          <a:prstGeom prst="rect">
            <a:avLst/>
          </a:prstGeom>
        </p:spPr>
      </p:pic>
      <p:pic>
        <p:nvPicPr>
          <p:cNvPr id="19" name="Picture 18" descr="A mannequin wearing a blue hat and a blue shirt&#10;&#10;Description automatically generated with low confidence">
            <a:extLst>
              <a:ext uri="{FF2B5EF4-FFF2-40B4-BE49-F238E27FC236}">
                <a16:creationId xmlns:a16="http://schemas.microsoft.com/office/drawing/2014/main" id="{556324D4-3338-F39F-C20E-B74B0A835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635" y="4569157"/>
            <a:ext cx="1084623" cy="14888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5A2ED1-71D3-FABE-29F8-F73A18D8432B}"/>
              </a:ext>
            </a:extLst>
          </p:cNvPr>
          <p:cNvSpPr txBox="1"/>
          <p:nvPr/>
        </p:nvSpPr>
        <p:spPr>
          <a:xfrm>
            <a:off x="3761459" y="6061680"/>
            <a:ext cx="894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Generator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9644995-0A93-8A1D-B5C5-EE31FD581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057" y="3625351"/>
            <a:ext cx="697064" cy="7164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55D2C0-0BF0-0C51-916A-92EDC4E3322A}"/>
              </a:ext>
            </a:extLst>
          </p:cNvPr>
          <p:cNvSpPr txBox="1"/>
          <p:nvPr/>
        </p:nvSpPr>
        <p:spPr>
          <a:xfrm>
            <a:off x="2677057" y="4279825"/>
            <a:ext cx="894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original</a:t>
            </a:r>
          </a:p>
        </p:txBody>
      </p:sp>
      <p:pic>
        <p:nvPicPr>
          <p:cNvPr id="31" name="Picture 30" descr="A black and white im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378A30C7-BC94-BB92-75C8-27402E70E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7832" y="3631237"/>
            <a:ext cx="698738" cy="71642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EEB1BB3-5481-31BA-6E38-E4D255DEA0E1}"/>
              </a:ext>
            </a:extLst>
          </p:cNvPr>
          <p:cNvSpPr txBox="1"/>
          <p:nvPr/>
        </p:nvSpPr>
        <p:spPr>
          <a:xfrm>
            <a:off x="1497420" y="4279825"/>
            <a:ext cx="894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noise</a:t>
            </a:r>
          </a:p>
        </p:txBody>
      </p:sp>
      <p:pic>
        <p:nvPicPr>
          <p:cNvPr id="34" name="Picture 33" descr="A picture containing hairpiece&#10;&#10;Description automatically generated">
            <a:extLst>
              <a:ext uri="{FF2B5EF4-FFF2-40B4-BE49-F238E27FC236}">
                <a16:creationId xmlns:a16="http://schemas.microsoft.com/office/drawing/2014/main" id="{57E68C7B-BD6B-0843-B6E9-526BF72878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3818" y="5054425"/>
            <a:ext cx="714738" cy="7354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7478BA6-7825-F5EA-689C-D3F8A4619AB8}"/>
              </a:ext>
            </a:extLst>
          </p:cNvPr>
          <p:cNvSpPr txBox="1"/>
          <p:nvPr/>
        </p:nvSpPr>
        <p:spPr>
          <a:xfrm>
            <a:off x="2227941" y="38393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D85B5946-8119-5248-0876-A967FE63B943}"/>
              </a:ext>
            </a:extLst>
          </p:cNvPr>
          <p:cNvSpPr/>
          <p:nvPr/>
        </p:nvSpPr>
        <p:spPr>
          <a:xfrm>
            <a:off x="2267817" y="4494445"/>
            <a:ext cx="187415" cy="382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34F787-B3C9-F094-AEEC-A48D0A811BD6}"/>
              </a:ext>
            </a:extLst>
          </p:cNvPr>
          <p:cNvSpPr txBox="1"/>
          <p:nvPr/>
        </p:nvSpPr>
        <p:spPr>
          <a:xfrm>
            <a:off x="3039653" y="5355170"/>
            <a:ext cx="894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input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9204ED-ABFC-7E71-3715-74C3A1D9175F}"/>
              </a:ext>
            </a:extLst>
          </p:cNvPr>
          <p:cNvSpPr txBox="1"/>
          <p:nvPr/>
        </p:nvSpPr>
        <p:spPr>
          <a:xfrm>
            <a:off x="2131196" y="5761034"/>
            <a:ext cx="894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noisy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69ED4B1-8F3A-CB24-8B43-9BFF24EF006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738556" y="5422153"/>
            <a:ext cx="11814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309FB97-855B-9BB9-DE8D-E65C9CF73C7B}"/>
              </a:ext>
            </a:extLst>
          </p:cNvPr>
          <p:cNvSpPr txBox="1"/>
          <p:nvPr/>
        </p:nvSpPr>
        <p:spPr>
          <a:xfrm>
            <a:off x="7320635" y="6014770"/>
            <a:ext cx="1084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Discriminator</a:t>
            </a:r>
          </a:p>
        </p:txBody>
      </p:sp>
      <p:pic>
        <p:nvPicPr>
          <p:cNvPr id="48" name="Picture 47" descr="A picture containing blurry, image&#10;&#10;Description automatically generated">
            <a:extLst>
              <a:ext uri="{FF2B5EF4-FFF2-40B4-BE49-F238E27FC236}">
                <a16:creationId xmlns:a16="http://schemas.microsoft.com/office/drawing/2014/main" id="{80698928-3FAA-EE57-6DCA-8E70C4E2B6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8174" y="5063802"/>
            <a:ext cx="697064" cy="7167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BF41BA9-1009-2F1A-391A-B0882D2EF880}"/>
              </a:ext>
            </a:extLst>
          </p:cNvPr>
          <p:cNvSpPr txBox="1"/>
          <p:nvPr/>
        </p:nvSpPr>
        <p:spPr>
          <a:xfrm>
            <a:off x="5818094" y="58539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35FE66-9772-FD4E-2AE1-D10AE8A5E12A}"/>
              </a:ext>
            </a:extLst>
          </p:cNvPr>
          <p:cNvSpPr txBox="1"/>
          <p:nvPr/>
        </p:nvSpPr>
        <p:spPr>
          <a:xfrm>
            <a:off x="5555628" y="5737771"/>
            <a:ext cx="894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denoised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1FCC0C6-40DD-A3E6-208F-A03C30AE9956}"/>
              </a:ext>
            </a:extLst>
          </p:cNvPr>
          <p:cNvCxnSpPr>
            <a:cxnSpLocks/>
          </p:cNvCxnSpPr>
          <p:nvPr/>
        </p:nvCxnSpPr>
        <p:spPr>
          <a:xfrm>
            <a:off x="4500800" y="5422152"/>
            <a:ext cx="1054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690870B-FA21-2016-8BFF-638EEC527D51}"/>
              </a:ext>
            </a:extLst>
          </p:cNvPr>
          <p:cNvSpPr txBox="1"/>
          <p:nvPr/>
        </p:nvSpPr>
        <p:spPr>
          <a:xfrm>
            <a:off x="4741436" y="5365003"/>
            <a:ext cx="894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output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3E075B-6464-F284-8CBB-B2D0F6A6465C}"/>
              </a:ext>
            </a:extLst>
          </p:cNvPr>
          <p:cNvCxnSpPr>
            <a:cxnSpLocks/>
          </p:cNvCxnSpPr>
          <p:nvPr/>
        </p:nvCxnSpPr>
        <p:spPr>
          <a:xfrm>
            <a:off x="6342367" y="5422152"/>
            <a:ext cx="11814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3C75CAC-90F5-FB77-9751-6957C5B398CB}"/>
              </a:ext>
            </a:extLst>
          </p:cNvPr>
          <p:cNvSpPr txBox="1"/>
          <p:nvPr/>
        </p:nvSpPr>
        <p:spPr>
          <a:xfrm>
            <a:off x="6611025" y="5400628"/>
            <a:ext cx="894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input 2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CAE7970-6F60-BED0-51D3-7251A940697F}"/>
              </a:ext>
            </a:extLst>
          </p:cNvPr>
          <p:cNvCxnSpPr>
            <a:cxnSpLocks/>
          </p:cNvCxnSpPr>
          <p:nvPr/>
        </p:nvCxnSpPr>
        <p:spPr>
          <a:xfrm>
            <a:off x="3486836" y="3983564"/>
            <a:ext cx="4018582" cy="1251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0A099F8-E27E-FC66-87EC-CAA3944BCCB2}"/>
              </a:ext>
            </a:extLst>
          </p:cNvPr>
          <p:cNvSpPr txBox="1"/>
          <p:nvPr/>
        </p:nvSpPr>
        <p:spPr>
          <a:xfrm>
            <a:off x="5144289" y="4442874"/>
            <a:ext cx="894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input 1</a:t>
            </a:r>
          </a:p>
        </p:txBody>
      </p: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71CFE980-9965-70B6-0983-3E782B9C8871}"/>
              </a:ext>
            </a:extLst>
          </p:cNvPr>
          <p:cNvCxnSpPr>
            <a:stCxn id="46" idx="2"/>
            <a:endCxn id="21" idx="2"/>
          </p:cNvCxnSpPr>
          <p:nvPr/>
        </p:nvCxnSpPr>
        <p:spPr>
          <a:xfrm rot="5400000">
            <a:off x="6012347" y="4488079"/>
            <a:ext cx="46910" cy="3654291"/>
          </a:xfrm>
          <a:prstGeom prst="curvedConnector3">
            <a:avLst>
              <a:gd name="adj1" fmla="val 587316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EACA1B7-D522-4388-D1F8-5EF0997A4C72}"/>
              </a:ext>
            </a:extLst>
          </p:cNvPr>
          <p:cNvSpPr txBox="1"/>
          <p:nvPr/>
        </p:nvSpPr>
        <p:spPr>
          <a:xfrm>
            <a:off x="5374860" y="6315224"/>
            <a:ext cx="1442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how good you are</a:t>
            </a:r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D83AFFA6-6089-90E3-7452-F2D3B96D1D5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44102" y="4417098"/>
            <a:ext cx="561386" cy="82035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198A4E1-1316-4BAB-991F-43CFEF9A6D6B}"/>
              </a:ext>
            </a:extLst>
          </p:cNvPr>
          <p:cNvSpPr txBox="1"/>
          <p:nvPr/>
        </p:nvSpPr>
        <p:spPr>
          <a:xfrm>
            <a:off x="2588582" y="4665525"/>
            <a:ext cx="1442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try to match this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B9D878E-C15B-A84D-5B17-EDBAE17DE61F}"/>
              </a:ext>
            </a:extLst>
          </p:cNvPr>
          <p:cNvSpPr txBox="1"/>
          <p:nvPr/>
        </p:nvSpPr>
        <p:spPr>
          <a:xfrm>
            <a:off x="1929766" y="907865"/>
            <a:ext cx="1641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ep13  8,101/162,709</a:t>
            </a:r>
          </a:p>
        </p:txBody>
      </p: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27134751-52EB-9668-ECFA-D14E53A9E484}"/>
              </a:ext>
            </a:extLst>
          </p:cNvPr>
          <p:cNvCxnSpPr>
            <a:cxnSpLocks/>
            <a:endCxn id="19" idx="0"/>
          </p:cNvCxnSpPr>
          <p:nvPr/>
        </p:nvCxnSpPr>
        <p:spPr>
          <a:xfrm rot="5400000" flipH="1" flipV="1">
            <a:off x="7346607" y="4675317"/>
            <a:ext cx="622500" cy="410180"/>
          </a:xfrm>
          <a:prstGeom prst="curvedConnector3">
            <a:avLst>
              <a:gd name="adj1" fmla="val 136723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03D6673-7BD0-E1CE-54E8-6732379FECF8}"/>
              </a:ext>
            </a:extLst>
          </p:cNvPr>
          <p:cNvSpPr txBox="1"/>
          <p:nvPr/>
        </p:nvSpPr>
        <p:spPr>
          <a:xfrm>
            <a:off x="7058221" y="4072536"/>
            <a:ext cx="1442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this is correct</a:t>
            </a:r>
          </a:p>
        </p:txBody>
      </p: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84D64AFB-170C-27C2-6D6E-45EEC452F568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7468169" y="5313603"/>
            <a:ext cx="937089" cy="124165"/>
          </a:xfrm>
          <a:prstGeom prst="curvedConnector3">
            <a:avLst>
              <a:gd name="adj1" fmla="val 124395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09B939A-277B-74BC-1771-72256E3C9298}"/>
              </a:ext>
            </a:extLst>
          </p:cNvPr>
          <p:cNvSpPr txBox="1"/>
          <p:nvPr/>
        </p:nvSpPr>
        <p:spPr>
          <a:xfrm>
            <a:off x="8624852" y="5210872"/>
            <a:ext cx="2696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No matter how real it is, </a:t>
            </a:r>
          </a:p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fake data!</a:t>
            </a:r>
          </a:p>
        </p:txBody>
      </p:sp>
    </p:spTree>
    <p:extLst>
      <p:ext uri="{BB962C8B-B14F-4D97-AF65-F5344CB8AC3E}">
        <p14:creationId xmlns:p14="http://schemas.microsoft.com/office/powerpoint/2010/main" val="410548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sky, outdoor, water, nature&#10;&#10;Description automatically generated">
            <a:extLst>
              <a:ext uri="{FF2B5EF4-FFF2-40B4-BE49-F238E27FC236}">
                <a16:creationId xmlns:a16="http://schemas.microsoft.com/office/drawing/2014/main" id="{D8A951FC-A1E5-A794-2E66-71BDFB50E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6652" y="1131994"/>
            <a:ext cx="6800573" cy="4590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836CD-DFF8-2B56-33F1-45CBB1A97612}"/>
              </a:ext>
            </a:extLst>
          </p:cNvPr>
          <p:cNvSpPr txBox="1"/>
          <p:nvPr/>
        </p:nvSpPr>
        <p:spPr>
          <a:xfrm>
            <a:off x="2693604" y="1150421"/>
            <a:ext cx="2000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Bitrate: 1.3 bit/pixel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FAC8F-3564-487A-F3D6-E66F5B6B23F6}"/>
              </a:ext>
            </a:extLst>
          </p:cNvPr>
          <p:cNvSpPr txBox="1"/>
          <p:nvPr/>
        </p:nvSpPr>
        <p:spPr>
          <a:xfrm>
            <a:off x="1872537" y="278029"/>
            <a:ext cx="844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 Processing Application 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B8483-012C-3895-FD8C-7B6D4F8C8182}"/>
              </a:ext>
            </a:extLst>
          </p:cNvPr>
          <p:cNvSpPr txBox="1"/>
          <p:nvPr/>
        </p:nvSpPr>
        <p:spPr>
          <a:xfrm>
            <a:off x="1872537" y="462695"/>
            <a:ext cx="8446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 Compression</a:t>
            </a:r>
          </a:p>
        </p:txBody>
      </p:sp>
    </p:spTree>
    <p:extLst>
      <p:ext uri="{BB962C8B-B14F-4D97-AF65-F5344CB8AC3E}">
        <p14:creationId xmlns:p14="http://schemas.microsoft.com/office/powerpoint/2010/main" val="1191449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sky, tree, outdoor&#10;&#10;Description automatically generated">
            <a:extLst>
              <a:ext uri="{FF2B5EF4-FFF2-40B4-BE49-F238E27FC236}">
                <a16:creationId xmlns:a16="http://schemas.microsoft.com/office/drawing/2014/main" id="{A70C689E-A50C-7489-3B9B-1F513EAA9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484" y="0"/>
            <a:ext cx="6142515" cy="4150659"/>
          </a:xfrm>
          <a:prstGeom prst="rect">
            <a:avLst/>
          </a:prstGeom>
        </p:spPr>
      </p:pic>
      <p:pic>
        <p:nvPicPr>
          <p:cNvPr id="12" name="Picture 11" descr="A picture containing text, tree, sky, outdoor&#10;&#10;Description automatically generated">
            <a:extLst>
              <a:ext uri="{FF2B5EF4-FFF2-40B4-BE49-F238E27FC236}">
                <a16:creationId xmlns:a16="http://schemas.microsoft.com/office/drawing/2014/main" id="{17F1092D-FCFC-8982-3B45-9E2E62DC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6584"/>
            <a:ext cx="5804564" cy="3911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CF991D-A529-233C-C3AC-7635BDF6E350}"/>
              </a:ext>
            </a:extLst>
          </p:cNvPr>
          <p:cNvSpPr txBox="1"/>
          <p:nvPr/>
        </p:nvSpPr>
        <p:spPr>
          <a:xfrm>
            <a:off x="4285130" y="3152001"/>
            <a:ext cx="2000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Bitrate: 0.1 bit/pixel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0501A-BA77-62B9-3661-6DCA31FB3CBD}"/>
              </a:ext>
            </a:extLst>
          </p:cNvPr>
          <p:cNvSpPr txBox="1"/>
          <p:nvPr/>
        </p:nvSpPr>
        <p:spPr>
          <a:xfrm>
            <a:off x="10622387" y="197223"/>
            <a:ext cx="2000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Bitrate: 0.11 bit/pixel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43EA4C-55E5-E21D-1A10-0EAC14982158}"/>
              </a:ext>
            </a:extLst>
          </p:cNvPr>
          <p:cNvSpPr txBox="1"/>
          <p:nvPr/>
        </p:nvSpPr>
        <p:spPr>
          <a:xfrm>
            <a:off x="0" y="104890"/>
            <a:ext cx="60494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lkboard" panose="03050602040202020205" pitchFamily="66" charset="77"/>
              </a:rPr>
              <a:t>Traditional Image Compression Method:</a:t>
            </a:r>
          </a:p>
          <a:p>
            <a:endParaRPr lang="en-US" dirty="0">
              <a:latin typeface="Chalkboard" panose="03050602040202020205" pitchFamily="66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lkboard" panose="03050602040202020205" pitchFamily="66" charset="77"/>
              </a:rPr>
              <a:t>Multi-step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halkboard" panose="03050602040202020205" pitchFamily="66" charset="77"/>
              </a:rPr>
              <a:t>(block partitioning: staircasing in the sky)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lkboard" panose="03050602040202020205" pitchFamily="66" charset="77"/>
              </a:rPr>
              <a:t>Linear Transform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halkboard" panose="03050602040202020205" pitchFamily="66" charset="77"/>
              </a:rPr>
              <a:t>(structural distortion: the boat)</a:t>
            </a:r>
            <a:endParaRPr lang="en-US" dirty="0">
              <a:latin typeface="Chalkboard" panose="03050602040202020205" pitchFamily="66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lkboard" panose="03050602040202020205" pitchFamily="66" charset="77"/>
              </a:rPr>
              <a:t>Some frequency transform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halkboard" panose="03050602040202020205" pitchFamily="66" charset="77"/>
              </a:rPr>
              <a:t>(ringing at the corner)</a:t>
            </a:r>
          </a:p>
          <a:p>
            <a:endParaRPr lang="en-US" dirty="0">
              <a:latin typeface="Chalkboard" panose="03050602040202020205" pitchFamily="66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AEFC91-080F-8001-B015-B3C9E54B5AFC}"/>
              </a:ext>
            </a:extLst>
          </p:cNvPr>
          <p:cNvSpPr txBox="1"/>
          <p:nvPr/>
        </p:nvSpPr>
        <p:spPr>
          <a:xfrm>
            <a:off x="6049484" y="4288634"/>
            <a:ext cx="60494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lkboard" panose="03050602040202020205" pitchFamily="66" charset="77"/>
              </a:rPr>
              <a:t>Learned Image Compression Method:</a:t>
            </a:r>
          </a:p>
          <a:p>
            <a:endParaRPr lang="en-US" dirty="0">
              <a:latin typeface="Chalkboard" panose="03050602040202020205" pitchFamily="66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lkboard" panose="03050602040202020205" pitchFamily="66" charset="77"/>
              </a:rPr>
              <a:t>End-to-End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halkboard" panose="03050602040202020205" pitchFamily="66" charset="77"/>
              </a:rPr>
              <a:t>(Better bit allocate: More natural))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lkboard" panose="03050602040202020205" pitchFamily="66" charset="77"/>
              </a:rPr>
              <a:t>Although we might lose some details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halkboard" panose="03050602040202020205" pitchFamily="66" charset="77"/>
              </a:rPr>
              <a:t>(Better visual impression)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32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grass, screenshot&#10;&#10;Description automatically generated">
            <a:extLst>
              <a:ext uri="{FF2B5EF4-FFF2-40B4-BE49-F238E27FC236}">
                <a16:creationId xmlns:a16="http://schemas.microsoft.com/office/drawing/2014/main" id="{7A84BAB9-AB34-A387-15C4-114C27DDC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6"/>
            <a:ext cx="442830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4C8993-3AA7-A8DC-FBCE-97140D32A0A7}"/>
              </a:ext>
            </a:extLst>
          </p:cNvPr>
          <p:cNvSpPr txBox="1"/>
          <p:nvPr/>
        </p:nvSpPr>
        <p:spPr>
          <a:xfrm>
            <a:off x="9922661" y="6597777"/>
            <a:ext cx="2389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</a:t>
            </a:r>
            <a:r>
              <a:rPr lang="en-HK" sz="1200" b="0" i="0" dirty="0">
                <a:effectLst/>
                <a:latin typeface="+mj-lt"/>
              </a:rPr>
              <a:t>J </a:t>
            </a:r>
            <a:r>
              <a:rPr lang="en-HK" sz="1200" b="0" i="0" dirty="0" err="1">
                <a:effectLst/>
                <a:latin typeface="+mj-lt"/>
              </a:rPr>
              <a:t>Ballé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/>
              <a:t>et al. Paper 2017</a:t>
            </a:r>
            <a:endParaRPr lang="en-HK" sz="1200" b="1" i="0" dirty="0">
              <a:solidFill>
                <a:srgbClr val="111111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12" name="Picture 1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F41AFE3-D0E1-6968-4FCB-6266889C5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485" y="2301779"/>
            <a:ext cx="5390029" cy="22879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8DF3CA-D303-5E97-0183-38C72749D511}"/>
              </a:ext>
            </a:extLst>
          </p:cNvPr>
          <p:cNvSpPr txBox="1"/>
          <p:nvPr/>
        </p:nvSpPr>
        <p:spPr>
          <a:xfrm>
            <a:off x="5667162" y="2117113"/>
            <a:ext cx="282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halkboard" panose="03050602040202020205" pitchFamily="66" charset="77"/>
              </a:rPr>
              <a:t>Variational Autoencoder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0E3671-7611-79BA-F784-6614F1E1CD5F}"/>
              </a:ext>
            </a:extLst>
          </p:cNvPr>
          <p:cNvSpPr txBox="1"/>
          <p:nvPr/>
        </p:nvSpPr>
        <p:spPr>
          <a:xfrm>
            <a:off x="5326502" y="4835490"/>
            <a:ext cx="4447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halkboard" panose="03050602040202020205" pitchFamily="66" charset="77"/>
              </a:rPr>
              <a:t>Don’t quite catch the idea, though now.</a:t>
            </a:r>
          </a:p>
        </p:txBody>
      </p:sp>
    </p:spTree>
    <p:extLst>
      <p:ext uri="{BB962C8B-B14F-4D97-AF65-F5344CB8AC3E}">
        <p14:creationId xmlns:p14="http://schemas.microsoft.com/office/powerpoint/2010/main" val="1511415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5957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734DC61-9B26-F8E8-0056-E6A2E6F92C69}"/>
              </a:ext>
            </a:extLst>
          </p:cNvPr>
          <p:cNvSpPr txBox="1"/>
          <p:nvPr/>
        </p:nvSpPr>
        <p:spPr>
          <a:xfrm flipH="1">
            <a:off x="0" y="6211669"/>
            <a:ext cx="3708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Solution 1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4263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4352D8-4A7D-FD8E-15E2-8DD6DCDF7EB2}"/>
              </a:ext>
            </a:extLst>
          </p:cNvPr>
          <p:cNvSpPr txBox="1"/>
          <p:nvPr/>
        </p:nvSpPr>
        <p:spPr>
          <a:xfrm flipH="1">
            <a:off x="0" y="6211669"/>
            <a:ext cx="3708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Solution 2 [2]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85403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94BEF2-9459-4ADD-9C5A-C4817D2BD84B}"/>
              </a:ext>
            </a:extLst>
          </p:cNvPr>
          <p:cNvSpPr txBox="1"/>
          <p:nvPr/>
        </p:nvSpPr>
        <p:spPr>
          <a:xfrm flipH="1">
            <a:off x="0" y="6211669"/>
            <a:ext cx="3708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Solution 2 </a:t>
            </a:r>
            <a:endParaRPr lang="zh-CN" altLang="en-US" sz="36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EA6587-D205-53D3-AD1A-1D4073C20F7C}"/>
              </a:ext>
            </a:extLst>
          </p:cNvPr>
          <p:cNvSpPr/>
          <p:nvPr/>
        </p:nvSpPr>
        <p:spPr>
          <a:xfrm>
            <a:off x="6170686" y="187724"/>
            <a:ext cx="2955147" cy="1429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2FBA99-612A-D215-8FE9-03833A7BCD0D}"/>
              </a:ext>
            </a:extLst>
          </p:cNvPr>
          <p:cNvSpPr/>
          <p:nvPr/>
        </p:nvSpPr>
        <p:spPr>
          <a:xfrm>
            <a:off x="1326183" y="678230"/>
            <a:ext cx="2609976" cy="1477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73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AB04F-1F67-DA2E-F594-43AA04EA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FD852A-887F-2D41-7B21-DBA954C38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In solution 1[1], we take a picture from dataset to test, the result shows well.</a:t>
            </a:r>
          </a:p>
          <a:p>
            <a:pPr marL="0" indent="0">
              <a:buNone/>
            </a:pPr>
            <a:r>
              <a:rPr lang="en-US" altLang="zh-CN" dirty="0"/>
              <a:t>However, if we take a random picture online which is a unfocused image, the result is not that good.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The solution 2[2] is based on solution 1 and makes adjustment to the neural network architecture. However, there are some extra fuzzy things compared to the result of solution 1. </a:t>
            </a:r>
          </a:p>
        </p:txBody>
      </p:sp>
    </p:spTree>
    <p:extLst>
      <p:ext uri="{BB962C8B-B14F-4D97-AF65-F5344CB8AC3E}">
        <p14:creationId xmlns:p14="http://schemas.microsoft.com/office/powerpoint/2010/main" val="3238929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A8767-5345-B54F-6256-D287C5F02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3694" y="2404531"/>
            <a:ext cx="7766936" cy="1646302"/>
          </a:xfrm>
        </p:spPr>
        <p:txBody>
          <a:bodyPr/>
          <a:lstStyle/>
          <a:p>
            <a:r>
              <a:rPr lang="en-US" altLang="zh-CN" dirty="0"/>
              <a:t>Part III. </a:t>
            </a:r>
            <a:br>
              <a:rPr lang="en-US" altLang="zh-CN" dirty="0"/>
            </a:br>
            <a:r>
              <a:rPr lang="en-US" altLang="zh-CN" dirty="0"/>
              <a:t>Preliminary methodology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669AE8-D743-DABB-257D-BE3BCFEEB0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409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B2950A-7A87-EB4E-16FF-AA16626D2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 of the content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BF92F2-E7A1-5A91-DE8B-B706ED5FC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22" y="1551122"/>
            <a:ext cx="8596668" cy="5000599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Cover Page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Table of Content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Part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I.		Introduction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lvl="1" algn="just"/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A.	Introductio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lvl="1" algn="just"/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B.	Project Aim</a:t>
            </a:r>
          </a:p>
          <a:p>
            <a:pPr marL="533400" lvl="1" algn="just"/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C. 	Project Objectives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lvl="1" algn="just"/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D.	Value Propositions 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Part II.		Background or Literature Review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A.	Review of Existing or Related Solutions for the Problem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B.	Highlight of the proposed solution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Part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III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	Preliminary Methodology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A.		Overview</a:t>
            </a:r>
          </a:p>
          <a:p>
            <a:pPr lvl="1" algn="just"/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B. 	Requirements, Technical Gap </a:t>
            </a:r>
          </a:p>
          <a:p>
            <a:pPr lvl="1" algn="just"/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C.		Architecture or High-Level System Design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References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Appendix I. Responsibilities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994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A8767-5345-B54F-6256-D287C5F02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58153" y="382696"/>
            <a:ext cx="7766936" cy="1646302"/>
          </a:xfrm>
        </p:spPr>
        <p:txBody>
          <a:bodyPr/>
          <a:lstStyle/>
          <a:p>
            <a:r>
              <a:rPr lang="en-US" altLang="zh-CN" sz="5400" kern="100" dirty="0">
                <a:effectLst/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Overview: </a:t>
            </a:r>
            <a:br>
              <a:rPr lang="zh-CN" altLang="zh-CN" sz="5400" kern="100" dirty="0">
                <a:effectLst/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en-US" dirty="0">
              <a:latin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669AE8-D743-DABB-257D-BE3BCFEEB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1938" y="1104696"/>
            <a:ext cx="7766936" cy="1547882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Taking one of our tasks as example, we want to remove rain from a graph</a:t>
            </a:r>
          </a:p>
          <a:p>
            <a:pPr algn="just"/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We roughly consider the graph with rain(I) composed by the background graph(B) plus graph of rain(R).  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ea typeface="等线" panose="02010600030101010101" pitchFamily="2" charset="-122"/>
                <a:cs typeface="Times New Roman" panose="02020603050405020304" pitchFamily="18" charset="0"/>
              </a:rPr>
              <a:t>I = B + R. </a:t>
            </a:r>
          </a:p>
          <a:p>
            <a:pPr algn="just"/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So basically, the thing we are going to do is that we can input the graph into a CNN and study the feature of rain. Finally, we can get graph R, then 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ea typeface="等线" panose="02010600030101010101" pitchFamily="2" charset="-122"/>
                <a:cs typeface="Times New Roman" panose="02020603050405020304" pitchFamily="18" charset="0"/>
              </a:rPr>
              <a:t>B = I - R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DB3FEA-661A-C005-8785-2830BD69A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718" y="3144756"/>
            <a:ext cx="1317420" cy="9410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325BEF-1439-1ABD-FC1B-64CE2F1AE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718" y="3144756"/>
            <a:ext cx="1302941" cy="9410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ECBEE61-86F9-7699-C14B-57A893557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153" y="3141242"/>
            <a:ext cx="1330924" cy="9445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80BDA59-D6E5-F473-D94F-183C2B1A62CC}"/>
              </a:ext>
            </a:extLst>
          </p:cNvPr>
          <p:cNvSpPr txBox="1"/>
          <p:nvPr/>
        </p:nvSpPr>
        <p:spPr>
          <a:xfrm>
            <a:off x="2819592" y="4144891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Input(I)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4A3DDB7-2B5B-C150-FBC4-DDF7C51FAB15}"/>
              </a:ext>
            </a:extLst>
          </p:cNvPr>
          <p:cNvCxnSpPr/>
          <p:nvPr/>
        </p:nvCxnSpPr>
        <p:spPr>
          <a:xfrm>
            <a:off x="3955983" y="3568618"/>
            <a:ext cx="62089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>
            <a:outerShdw blurRad="50800" dist="50800" dir="5400000" sx="97000" sy="97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563B5D0-1AD4-C9F5-3702-E0B261E3FD35}"/>
              </a:ext>
            </a:extLst>
          </p:cNvPr>
          <p:cNvSpPr txBox="1"/>
          <p:nvPr/>
        </p:nvSpPr>
        <p:spPr>
          <a:xfrm>
            <a:off x="5996659" y="34084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8E71428-DCC9-AEA9-18F8-04FCE26B9843}"/>
              </a:ext>
            </a:extLst>
          </p:cNvPr>
          <p:cNvSpPr txBox="1"/>
          <p:nvPr/>
        </p:nvSpPr>
        <p:spPr>
          <a:xfrm>
            <a:off x="4876149" y="4149862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Rain(R)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9416DB-711D-39F2-BE92-988D41611487}"/>
              </a:ext>
            </a:extLst>
          </p:cNvPr>
          <p:cNvSpPr txBox="1"/>
          <p:nvPr/>
        </p:nvSpPr>
        <p:spPr>
          <a:xfrm>
            <a:off x="6149906" y="4149862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Background(B)</a:t>
            </a:r>
            <a:endParaRPr lang="zh-CN" altLang="en-US" dirty="0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20BA21B2-0189-6B3C-C01B-6F42155AE838}"/>
              </a:ext>
            </a:extLst>
          </p:cNvPr>
          <p:cNvSpPr/>
          <p:nvPr/>
        </p:nvSpPr>
        <p:spPr>
          <a:xfrm>
            <a:off x="5265406" y="4504574"/>
            <a:ext cx="346122" cy="214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0ECB0CB-C6F1-B67C-F075-478B54D31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906" y="4834794"/>
            <a:ext cx="1302941" cy="92466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8C23CAA-400F-DC7A-515C-11C85CB5E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563" y="4845549"/>
            <a:ext cx="1317420" cy="94101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7B2F599-E629-4ACF-9EF9-13C8DA1F1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374" y="4838306"/>
            <a:ext cx="1302941" cy="94101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DD61F02-D495-AFAB-68FC-F15E8D9023A8}"/>
              </a:ext>
            </a:extLst>
          </p:cNvPr>
          <p:cNvSpPr txBox="1"/>
          <p:nvPr/>
        </p:nvSpPr>
        <p:spPr>
          <a:xfrm>
            <a:off x="4006652" y="5047203"/>
            <a:ext cx="316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-</a:t>
            </a:r>
            <a:endParaRPr lang="zh-CN" altLang="en-US" sz="28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A6B46D8-92A9-2069-11AF-63C0F2A823F4}"/>
              </a:ext>
            </a:extLst>
          </p:cNvPr>
          <p:cNvSpPr txBox="1"/>
          <p:nvPr/>
        </p:nvSpPr>
        <p:spPr>
          <a:xfrm>
            <a:off x="5726106" y="5054446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=</a:t>
            </a:r>
            <a:endParaRPr lang="zh-CN" altLang="en-US" sz="28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2511613-05ED-4C8E-DB43-AB3FB9196C3B}"/>
              </a:ext>
            </a:extLst>
          </p:cNvPr>
          <p:cNvSpPr txBox="1"/>
          <p:nvPr/>
        </p:nvSpPr>
        <p:spPr>
          <a:xfrm>
            <a:off x="6644121" y="5759462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B(Our goal)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FBEC8D0-64FB-C177-E32B-CBC816F8680A}"/>
              </a:ext>
            </a:extLst>
          </p:cNvPr>
          <p:cNvSpPr txBox="1"/>
          <p:nvPr/>
        </p:nvSpPr>
        <p:spPr>
          <a:xfrm>
            <a:off x="3172880" y="575946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F57146D-49AF-8F32-020F-FF66B55A0441}"/>
              </a:ext>
            </a:extLst>
          </p:cNvPr>
          <p:cNvSpPr txBox="1"/>
          <p:nvPr/>
        </p:nvSpPr>
        <p:spPr>
          <a:xfrm>
            <a:off x="4889185" y="575946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F4544AD-198C-6982-6613-330524190288}"/>
              </a:ext>
            </a:extLst>
          </p:cNvPr>
          <p:cNvSpPr txBox="1"/>
          <p:nvPr/>
        </p:nvSpPr>
        <p:spPr>
          <a:xfrm>
            <a:off x="4006787" y="6191358"/>
            <a:ext cx="171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Figure 3.1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2285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A8767-5345-B54F-6256-D287C5F02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60865"/>
            <a:ext cx="9427233" cy="1646302"/>
          </a:xfrm>
        </p:spPr>
        <p:txBody>
          <a:bodyPr/>
          <a:lstStyle/>
          <a:p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Architecture from high-level</a:t>
            </a:r>
            <a:br>
              <a:rPr lang="zh-CN" altLang="zh-CN" sz="5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051A1E-EA54-38BD-0101-A811EE82B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90" y="2103930"/>
            <a:ext cx="8733723" cy="359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C35258-7D4B-A729-CCBE-02E0DFC2CFE1}"/>
              </a:ext>
            </a:extLst>
          </p:cNvPr>
          <p:cNvSpPr txBox="1"/>
          <p:nvPr/>
        </p:nvSpPr>
        <p:spPr>
          <a:xfrm>
            <a:off x="972152" y="5342021"/>
            <a:ext cx="92720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Requirements: </a:t>
            </a:r>
          </a:p>
          <a:p>
            <a:pPr marL="342900" indent="-342900">
              <a:buAutoNum type="arabicPeriod"/>
            </a:pPr>
            <a:r>
              <a:rPr lang="en-US" altLang="zh-CN" dirty="0"/>
              <a:t>CNN stands for convolutional neural network, which is used for getting rain features.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Minus mark stands for getting B by I minus 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6625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EE400-C7DD-1E26-1ED4-7A17F3F78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995325" cy="13208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Example: a structure of CNN(</a:t>
            </a:r>
            <a:r>
              <a:rPr lang="en-US" altLang="zh-CN" dirty="0" err="1"/>
              <a:t>ResNet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95DA6FB-8432-A47C-6C31-96CA24B86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9881" y="380176"/>
            <a:ext cx="1588897" cy="522172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BA03B5-4259-0673-4F0E-885F193C27AC}"/>
              </a:ext>
            </a:extLst>
          </p:cNvPr>
          <p:cNvSpPr txBox="1"/>
          <p:nvPr/>
        </p:nvSpPr>
        <p:spPr>
          <a:xfrm>
            <a:off x="6429675" y="5476775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[2] Figure 3.2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AF4611-64AD-1B22-6CDE-164928CC5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369" y="5727553"/>
            <a:ext cx="1033479" cy="7464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56583A-66D3-B98F-9008-631AAC0C5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347" y="231428"/>
            <a:ext cx="1104390" cy="78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99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FA948-E8CD-2E67-C390-04EEF5E7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Technical gaps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D8A19F-FABA-0E86-3BC8-0A582E84D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en-US" altLang="zh-CN" dirty="0"/>
              <a:t>Linux: some open source code can only run under Linux environment</a:t>
            </a:r>
          </a:p>
          <a:p>
            <a:endParaRPr lang="en-US" altLang="zh-CN" dirty="0"/>
          </a:p>
          <a:p>
            <a:r>
              <a:rPr lang="en-US" altLang="zh-CN" dirty="0" err="1"/>
              <a:t>PyTorch</a:t>
            </a:r>
            <a:r>
              <a:rPr lang="en-US" altLang="zh-CN" dirty="0"/>
              <a:t>: An open source machine learning framework running on python</a:t>
            </a:r>
          </a:p>
          <a:p>
            <a:endParaRPr lang="en-US" altLang="zh-CN" dirty="0"/>
          </a:p>
          <a:p>
            <a:r>
              <a:rPr lang="en-US" altLang="zh-CN" dirty="0"/>
              <a:t>AI knowledges: needs time</a:t>
            </a:r>
          </a:p>
          <a:p>
            <a:endParaRPr lang="en-US" altLang="zh-CN" dirty="0"/>
          </a:p>
        </p:txBody>
      </p:sp>
      <p:pic>
        <p:nvPicPr>
          <p:cNvPr id="6" name="Picture 4" descr="How to Fix the &quot;There Has Been a Critical Error on Your Website&quot; Error">
            <a:extLst>
              <a:ext uri="{FF2B5EF4-FFF2-40B4-BE49-F238E27FC236}">
                <a16:creationId xmlns:a16="http://schemas.microsoft.com/office/drawing/2014/main" id="{6F76AC56-7F6B-5CCF-64A5-DD3E3F656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67" y="4056514"/>
            <a:ext cx="3484345" cy="174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98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1D2FA-5D21-54A3-A2A0-41D0E68E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216" y="1456623"/>
            <a:ext cx="8596668" cy="1320800"/>
          </a:xfrm>
        </p:spPr>
        <p:txBody>
          <a:bodyPr/>
          <a:lstStyle/>
          <a:p>
            <a:r>
              <a:rPr lang="en-US" altLang="zh-CN"/>
              <a:t>Part IV. </a:t>
            </a:r>
            <a:r>
              <a:rPr lang="en-US" altLang="zh-CN" dirty="0"/>
              <a:t>References and appendix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9025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FA948-E8CD-2E67-C390-04EEF5E7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D8A19F-FABA-0E86-3BC8-0A582E84D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[1]  rui1996, "</a:t>
            </a:r>
            <a:r>
              <a:rPr lang="en-US" altLang="zh-CN" dirty="0" err="1"/>
              <a:t>github</a:t>
            </a:r>
            <a:r>
              <a:rPr lang="en-US" altLang="zh-CN" dirty="0"/>
              <a:t>," 30 6 2018. [Online]. Available: </a:t>
            </a:r>
            <a:r>
              <a:rPr lang="en-US" altLang="zh-CN" dirty="0">
                <a:hlinkClick r:id="rId2"/>
              </a:rPr>
              <a:t>https://github.com/rui1996/DeRaindrop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[2]  </a:t>
            </a:r>
            <a:r>
              <a:rPr lang="en-US" altLang="zh-CN" dirty="0" err="1"/>
              <a:t>MaybeShewill</a:t>
            </a:r>
            <a:r>
              <a:rPr lang="en-US" altLang="zh-CN" dirty="0"/>
              <a:t>-CV, “</a:t>
            </a:r>
            <a:r>
              <a:rPr lang="en-US" altLang="zh-CN" dirty="0" err="1"/>
              <a:t>github</a:t>
            </a:r>
            <a:r>
              <a:rPr lang="en-US" altLang="zh-CN" dirty="0"/>
              <a:t>,” 13 6 2022. [Online]. Available: </a:t>
            </a:r>
            <a:r>
              <a:rPr lang="en-US" altLang="zh-CN" dirty="0">
                <a:hlinkClick r:id="rId3"/>
              </a:rPr>
              <a:t>https://github.com/MaybeShewill-CV/attentive-gan-derainnet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[3]  </a:t>
            </a:r>
            <a:r>
              <a:rPr lang="en-US" altLang="zh-CN" dirty="0" err="1"/>
              <a:t>Findsth</a:t>
            </a:r>
            <a:r>
              <a:rPr lang="en-US" altLang="zh-CN" dirty="0"/>
              <a:t>, “</a:t>
            </a:r>
            <a:r>
              <a:rPr lang="en-US" altLang="zh-CN" dirty="0" err="1"/>
              <a:t>cnblogs</a:t>
            </a:r>
            <a:r>
              <a:rPr lang="en-US" altLang="zh-CN" dirty="0"/>
              <a:t>,” 23 06 2018. [Online]. Available: </a:t>
            </a:r>
            <a:r>
              <a:rPr lang="en-US" altLang="zh-CN" dirty="0">
                <a:hlinkClick r:id="rId4"/>
              </a:rPr>
              <a:t>https://www.cnblogs.com/zhang716921/p/9216042.html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[4]  Linus</a:t>
            </a:r>
            <a:r>
              <a:rPr lang="zh-CN" altLang="en-US" dirty="0"/>
              <a:t>有点牛</a:t>
            </a:r>
            <a:r>
              <a:rPr lang="en-US" altLang="zh-CN" dirty="0"/>
              <a:t>, “</a:t>
            </a:r>
            <a:r>
              <a:rPr lang="en-US" altLang="zh-CN" dirty="0" err="1"/>
              <a:t>bilibili</a:t>
            </a:r>
            <a:r>
              <a:rPr lang="en-US" altLang="zh-CN" dirty="0"/>
              <a:t>,” 6 6 2022. [Online]. Available: </a:t>
            </a:r>
            <a:r>
              <a:rPr lang="en-US" altLang="zh-CN" dirty="0">
                <a:hlinkClick r:id="rId5"/>
              </a:rPr>
              <a:t>https://www.bilibili.com/video/BV1zF411V7xu?p=11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0722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A4899-4822-A8E9-2F8F-FDB951173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 I. Responsibilities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51E7D3-7480-AEFE-5C60-3BBEC2A6F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Dehaze: YANG Jia </a:t>
            </a:r>
          </a:p>
          <a:p>
            <a:r>
              <a:rPr lang="en-US" altLang="zh-CN" dirty="0"/>
              <a:t>Denoise: WANG Jia Wei</a:t>
            </a:r>
          </a:p>
          <a:p>
            <a:r>
              <a:rPr lang="en-US" altLang="zh-CN" dirty="0"/>
              <a:t>Derain:</a:t>
            </a:r>
          </a:p>
          <a:p>
            <a:pPr lvl="1"/>
            <a:r>
              <a:rPr lang="en-US" altLang="zh-CN" dirty="0"/>
              <a:t>Rain drop: JIAO </a:t>
            </a:r>
            <a:r>
              <a:rPr lang="en-US" altLang="zh-CN" dirty="0" err="1"/>
              <a:t>Guang</a:t>
            </a:r>
            <a:r>
              <a:rPr lang="en-US" altLang="zh-CN" dirty="0"/>
              <a:t> Yi</a:t>
            </a:r>
          </a:p>
          <a:p>
            <a:pPr lvl="1"/>
            <a:r>
              <a:rPr lang="en-US" altLang="zh-CN" dirty="0"/>
              <a:t>Rain streak: LI Jia Xin</a:t>
            </a:r>
          </a:p>
          <a:p>
            <a:r>
              <a:rPr lang="en-US" altLang="zh-CN" dirty="0"/>
              <a:t>Integration: to be determined</a:t>
            </a:r>
          </a:p>
          <a:p>
            <a:r>
              <a:rPr lang="en-US" altLang="zh-C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99865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0DC9D1-D6DC-6685-B849-16D98B89C5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I. Introduction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5A3B1B-6724-B2D3-1DDC-5A68F8C8FC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367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F69227-1C60-0E64-9122-BBA6FEDC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57" y="1084312"/>
            <a:ext cx="3182395" cy="479707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BB008C1-9560-ACE9-9D29-118770567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7761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Introduction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9F5648-0587-980C-6EAA-0A86F105B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2073"/>
            <a:ext cx="9992323" cy="4622868"/>
          </a:xfrm>
        </p:spPr>
        <p:txBody>
          <a:bodyPr>
            <a:normAutofit fontScale="32500" lnSpcReduction="20000"/>
          </a:bodyPr>
          <a:lstStyle/>
          <a:p>
            <a:r>
              <a:rPr lang="en-US" altLang="zh-CN" sz="4800" dirty="0"/>
              <a:t>Application for image processing</a:t>
            </a:r>
          </a:p>
          <a:p>
            <a:r>
              <a:rPr lang="en-US" altLang="zh-CN" sz="4800" dirty="0"/>
              <a:t>Main Functions: </a:t>
            </a:r>
          </a:p>
          <a:p>
            <a:pPr marL="0" indent="0">
              <a:buNone/>
            </a:pPr>
            <a:r>
              <a:rPr lang="en-US" altLang="zh-CN" sz="4800" dirty="0"/>
              <a:t>		</a:t>
            </a:r>
            <a:r>
              <a:rPr lang="en-US" altLang="zh-CN" sz="4800" i="1" dirty="0"/>
              <a:t>Rainy picture restoration</a:t>
            </a:r>
          </a:p>
          <a:p>
            <a:pPr marL="0" indent="0">
              <a:buNone/>
            </a:pPr>
            <a:r>
              <a:rPr lang="en-US" altLang="zh-CN" sz="4800" dirty="0"/>
              <a:t>		</a:t>
            </a:r>
            <a:r>
              <a:rPr lang="en-US" altLang="zh-CN" sz="4800" i="1" dirty="0"/>
              <a:t>Hazy picture restoration</a:t>
            </a:r>
          </a:p>
          <a:p>
            <a:pPr marL="0" indent="0">
              <a:buNone/>
            </a:pPr>
            <a:r>
              <a:rPr lang="en-US" altLang="zh-CN" sz="4800" b="0" i="1" dirty="0">
                <a:solidFill>
                  <a:srgbClr val="101214"/>
                </a:solidFill>
                <a:effectLst/>
              </a:rPr>
              <a:t>		Image denoising</a:t>
            </a:r>
          </a:p>
          <a:p>
            <a:pPr marL="0" indent="0">
              <a:buNone/>
            </a:pPr>
            <a:r>
              <a:rPr lang="en-US" altLang="zh-CN" sz="4800" b="0" i="1" dirty="0">
                <a:solidFill>
                  <a:srgbClr val="101214"/>
                </a:solidFill>
                <a:effectLst/>
              </a:rPr>
              <a:t>		Image compression</a:t>
            </a:r>
          </a:p>
          <a:p>
            <a:endParaRPr lang="en-US" altLang="zh-CN" sz="4800" dirty="0"/>
          </a:p>
          <a:p>
            <a:r>
              <a:rPr lang="en-US" altLang="zh-CN" sz="4800" dirty="0"/>
              <a:t>Current areas:</a:t>
            </a:r>
          </a:p>
          <a:p>
            <a:pPr lvl="1"/>
            <a:r>
              <a:rPr lang="en-US" altLang="zh-CN" sz="4800" dirty="0"/>
              <a:t>Sequential images like video</a:t>
            </a:r>
          </a:p>
          <a:p>
            <a:pPr lvl="1"/>
            <a:r>
              <a:rPr lang="en-US" altLang="zh-CN" sz="4800" dirty="0"/>
              <a:t>Single image</a:t>
            </a:r>
          </a:p>
          <a:p>
            <a:r>
              <a:rPr lang="en-US" altLang="zh-CN" sz="4800" dirty="0"/>
              <a:t>Methods:</a:t>
            </a:r>
          </a:p>
          <a:p>
            <a:pPr lvl="1"/>
            <a:r>
              <a:rPr lang="en-US" altLang="zh-CN" sz="4800" dirty="0"/>
              <a:t>Algorithms</a:t>
            </a:r>
          </a:p>
          <a:p>
            <a:pPr lvl="1"/>
            <a:r>
              <a:rPr lang="en-US" altLang="zh-CN" sz="4800" dirty="0"/>
              <a:t>AI</a:t>
            </a:r>
            <a:endParaRPr lang="en-US" altLang="zh-CN" b="0" i="1" dirty="0">
              <a:solidFill>
                <a:srgbClr val="101214"/>
              </a:solidFill>
              <a:effectLst/>
            </a:endParaRPr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946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680E5-F869-797D-F083-67EBEC60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2487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Project Aim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D4DA53-9D22-2BB6-79D1-8F2C2D5C3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978031" cy="3880773"/>
          </a:xfrm>
        </p:spPr>
        <p:txBody>
          <a:bodyPr/>
          <a:lstStyle/>
          <a:p>
            <a:r>
              <a:rPr lang="en-US" altLang="zh-CN" sz="1800" dirty="0"/>
              <a:t>Reduces visual distortion caused by rainy and foggy days or dark environments.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8045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A8767-5345-B54F-6256-D287C5F02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7673" y="323527"/>
            <a:ext cx="3464428" cy="766099"/>
          </a:xfrm>
        </p:spPr>
        <p:txBody>
          <a:bodyPr/>
          <a:lstStyle/>
          <a:p>
            <a:r>
              <a:rPr lang="en-US" altLang="zh-CN" dirty="0"/>
              <a:t>Objectives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669AE8-D743-DABB-257D-BE3BCFEEB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6342" y="1293920"/>
            <a:ext cx="8833280" cy="4949301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US" altLang="zh-CN" sz="2500" dirty="0"/>
              <a:t>1.</a:t>
            </a:r>
            <a:r>
              <a:rPr lang="en-US" altLang="zh-CN" sz="25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 	</a:t>
            </a:r>
            <a:r>
              <a:rPr lang="en-US" altLang="zh-CN" sz="25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Learning</a:t>
            </a:r>
            <a:r>
              <a:rPr lang="en-US" altLang="zh-CN" sz="25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: refer to the literature, learn and compare the advantages and disadvantages of each method</a:t>
            </a:r>
            <a:endParaRPr lang="en-US" altLang="zh-CN" sz="2500" dirty="0"/>
          </a:p>
          <a:p>
            <a:pPr algn="l"/>
            <a:endParaRPr lang="en-US" altLang="zh-CN" sz="2500" dirty="0"/>
          </a:p>
          <a:p>
            <a:pPr algn="l"/>
            <a:r>
              <a:rPr lang="en-US" altLang="zh-CN" sz="2500" dirty="0"/>
              <a:t>2.	</a:t>
            </a:r>
            <a:r>
              <a:rPr lang="en-US" altLang="zh-CN" sz="25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Collection</a:t>
            </a:r>
            <a:r>
              <a:rPr lang="en-US" altLang="zh-CN" sz="25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: data collection of badly affected images and normal images </a:t>
            </a:r>
            <a:endParaRPr lang="en-US" altLang="zh-CN" sz="2500" dirty="0"/>
          </a:p>
          <a:p>
            <a:pPr algn="l"/>
            <a:endParaRPr lang="en-US" altLang="zh-CN" sz="2500" dirty="0"/>
          </a:p>
          <a:p>
            <a:pPr algn="l"/>
            <a:r>
              <a:rPr lang="en-US" altLang="zh-CN" sz="2500" dirty="0"/>
              <a:t>3	</a:t>
            </a:r>
            <a:r>
              <a:rPr lang="en-US" altLang="zh-CN" sz="25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Algorithm</a:t>
            </a:r>
            <a:r>
              <a:rPr lang="en-US" altLang="zh-CN" sz="25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 Analyze the data to identify and remove the bad factors in the picture</a:t>
            </a:r>
            <a:endParaRPr lang="en-US" altLang="zh-CN" sz="2500" dirty="0"/>
          </a:p>
          <a:p>
            <a:pPr algn="l"/>
            <a:endParaRPr lang="en-US" altLang="zh-CN" sz="2500" dirty="0"/>
          </a:p>
          <a:p>
            <a:pPr algn="l"/>
            <a:r>
              <a:rPr lang="en-US" altLang="zh-CN" sz="2500" dirty="0"/>
              <a:t>4	</a:t>
            </a:r>
            <a:r>
              <a:rPr lang="en-US" altLang="zh-CN" sz="25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Modeling and training</a:t>
            </a:r>
            <a:r>
              <a:rPr lang="en-US" altLang="zh-CN" sz="25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 design appropriate algorithms based on current technology to build models and train artificial intelligence</a:t>
            </a:r>
            <a:endParaRPr lang="en-US" altLang="zh-CN" sz="2500" dirty="0"/>
          </a:p>
          <a:p>
            <a:pPr algn="l"/>
            <a:endParaRPr lang="en-US" altLang="zh-CN" sz="2500" dirty="0"/>
          </a:p>
          <a:p>
            <a:pPr algn="l"/>
            <a:r>
              <a:rPr lang="en-US" altLang="zh-CN" sz="2500" dirty="0"/>
              <a:t>5	</a:t>
            </a:r>
            <a:r>
              <a:rPr lang="en-US" altLang="zh-CN" sz="25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Testing and debugging</a:t>
            </a:r>
            <a:r>
              <a:rPr lang="en-US" altLang="zh-CN" sz="25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: test and debug the implemented modules</a:t>
            </a:r>
            <a:endParaRPr lang="en-US" altLang="zh-CN" sz="2500" dirty="0"/>
          </a:p>
          <a:p>
            <a:pPr algn="l"/>
            <a:endParaRPr lang="en-US" altLang="zh-CN" sz="2500" dirty="0"/>
          </a:p>
          <a:p>
            <a:pPr algn="l"/>
            <a:r>
              <a:rPr lang="en-US" altLang="zh-CN" sz="2500" dirty="0"/>
              <a:t>6	</a:t>
            </a:r>
            <a:r>
              <a:rPr lang="en-US" altLang="zh-CN" sz="25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Integration</a:t>
            </a:r>
            <a:r>
              <a:rPr lang="en-US" altLang="zh-CN" sz="25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 Integrate the above modules into the prototype application</a:t>
            </a:r>
            <a:endParaRPr lang="zh-CN" altLang="zh-CN" sz="25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2500" dirty="0"/>
          </a:p>
          <a:p>
            <a:pPr algn="l"/>
            <a:r>
              <a:rPr lang="en-US" altLang="zh-CN" sz="2500" dirty="0"/>
              <a:t>7.	</a:t>
            </a:r>
            <a:r>
              <a:rPr lang="en-US" altLang="zh-CN" sz="25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Evaluation:</a:t>
            </a:r>
            <a:r>
              <a:rPr lang="en-US" altLang="zh-CN" sz="25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test and evaluate the prototype performance, and further improve the algorithm and prototype</a:t>
            </a:r>
            <a:endParaRPr lang="zh-CN" altLang="zh-CN" sz="25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C9D398D-A542-4669-502A-3B7FABC6BC06}"/>
              </a:ext>
            </a:extLst>
          </p:cNvPr>
          <p:cNvCxnSpPr>
            <a:cxnSpLocks/>
          </p:cNvCxnSpPr>
          <p:nvPr/>
        </p:nvCxnSpPr>
        <p:spPr>
          <a:xfrm>
            <a:off x="1027673" y="1187388"/>
            <a:ext cx="0" cy="4607020"/>
          </a:xfrm>
          <a:prstGeom prst="straightConnector1">
            <a:avLst/>
          </a:prstGeom>
          <a:ln>
            <a:tailEnd type="triangle"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114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A8767-5345-B54F-6256-D287C5F02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516" y="540223"/>
            <a:ext cx="5935999" cy="1646302"/>
          </a:xfrm>
        </p:spPr>
        <p:txBody>
          <a:bodyPr/>
          <a:lstStyle/>
          <a:p>
            <a:r>
              <a:rPr lang="zh-CN" altLang="zh-CN" sz="5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5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Value Proposition</a:t>
            </a:r>
            <a:br>
              <a:rPr lang="zh-CN" altLang="zh-CN" sz="5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669AE8-D743-DABB-257D-BE3BCFEEB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4232" y="2688945"/>
            <a:ext cx="4484637" cy="3628832"/>
          </a:xfrm>
        </p:spPr>
        <p:txBody>
          <a:bodyPr>
            <a:norm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Obviously, the topic of our FYP has had already a bunch of solutions available now. Taking the project as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 approach to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studying, however,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 are trying to rebuild a similar project by our own efforts and we could learn from the process of researching and implementation,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which also benefits our future deeper study in AI and is a good content for CV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E2EF01-B4BF-3E40-5707-4D74A30748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92"/>
          <a:stretch/>
        </p:blipFill>
        <p:spPr bwMode="auto">
          <a:xfrm>
            <a:off x="1028882" y="1395555"/>
            <a:ext cx="3186984" cy="1872681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79C766-BE66-74AA-801C-A04278846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82" y="3783217"/>
            <a:ext cx="2876096" cy="2534560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212508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A8767-5345-B54F-6256-D287C5F02B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II. Literature review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669AE8-D743-DABB-257D-BE3BCFEEB0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617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B6BE78-D9F4-0EA4-0073-9766D4449B1E}"/>
              </a:ext>
            </a:extLst>
          </p:cNvPr>
          <p:cNvSpPr txBox="1"/>
          <p:nvPr/>
        </p:nvSpPr>
        <p:spPr>
          <a:xfrm>
            <a:off x="1872537" y="343020"/>
            <a:ext cx="8446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 Processing Application</a:t>
            </a:r>
          </a:p>
        </p:txBody>
      </p:sp>
      <p:pic>
        <p:nvPicPr>
          <p:cNvPr id="4" name="Picture 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3214A0F0-32DF-7E85-BDB6-883B6BBFA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35" y="3192485"/>
            <a:ext cx="2590800" cy="889000"/>
          </a:xfrm>
          <a:prstGeom prst="rect">
            <a:avLst/>
          </a:prstGeom>
        </p:spPr>
      </p:pic>
      <p:pic>
        <p:nvPicPr>
          <p:cNvPr id="5" name="Picture 4" descr="A person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E4ADCA7E-79DB-BEE0-23D4-730C7756B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35" y="2328885"/>
            <a:ext cx="2590800" cy="863600"/>
          </a:xfrm>
          <a:prstGeom prst="rect">
            <a:avLst/>
          </a:prstGeom>
        </p:spPr>
      </p:pic>
      <p:pic>
        <p:nvPicPr>
          <p:cNvPr id="6" name="Picture 5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430B3630-A7C5-2B21-D8F6-075223D25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35" y="4081485"/>
            <a:ext cx="2590800" cy="901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052BD6-CDAC-CD72-79C7-54FAD1A1AA79}"/>
              </a:ext>
            </a:extLst>
          </p:cNvPr>
          <p:cNvSpPr txBox="1"/>
          <p:nvPr/>
        </p:nvSpPr>
        <p:spPr>
          <a:xfrm>
            <a:off x="242970" y="4393835"/>
            <a:ext cx="52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ep20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748382-D888-543A-48A1-CF0E78B0C393}"/>
              </a:ext>
            </a:extLst>
          </p:cNvPr>
          <p:cNvSpPr txBox="1"/>
          <p:nvPr/>
        </p:nvSpPr>
        <p:spPr>
          <a:xfrm>
            <a:off x="242970" y="3509812"/>
            <a:ext cx="495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ep10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17AC3F-EEAC-5AF1-2A79-EC15FAE4B92C}"/>
              </a:ext>
            </a:extLst>
          </p:cNvPr>
          <p:cNvSpPr txBox="1"/>
          <p:nvPr/>
        </p:nvSpPr>
        <p:spPr>
          <a:xfrm>
            <a:off x="273428" y="2623710"/>
            <a:ext cx="406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ep1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FA22-1F63-09CE-EFF2-E958DD8E2151}"/>
              </a:ext>
            </a:extLst>
          </p:cNvPr>
          <p:cNvSpPr txBox="1"/>
          <p:nvPr/>
        </p:nvSpPr>
        <p:spPr>
          <a:xfrm>
            <a:off x="925700" y="2051886"/>
            <a:ext cx="533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noisy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E0716-AEDE-188E-B307-61E4BE4CDE26}"/>
              </a:ext>
            </a:extLst>
          </p:cNvPr>
          <p:cNvSpPr txBox="1"/>
          <p:nvPr/>
        </p:nvSpPr>
        <p:spPr>
          <a:xfrm>
            <a:off x="1705713" y="2051886"/>
            <a:ext cx="703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original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CC5BF-3C80-4BB6-4A78-80D24A8F5E47}"/>
              </a:ext>
            </a:extLst>
          </p:cNvPr>
          <p:cNvSpPr txBox="1"/>
          <p:nvPr/>
        </p:nvSpPr>
        <p:spPr>
          <a:xfrm>
            <a:off x="2547603" y="2054496"/>
            <a:ext cx="811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  <a:cs typeface="Agency FB" panose="020F0502020204030204" pitchFamily="34" charset="0"/>
              </a:rPr>
              <a:t>denoising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577A9E-5C48-2B66-BBB9-842FBF822E93}"/>
              </a:ext>
            </a:extLst>
          </p:cNvPr>
          <p:cNvCxnSpPr>
            <a:cxnSpLocks/>
          </p:cNvCxnSpPr>
          <p:nvPr/>
        </p:nvCxnSpPr>
        <p:spPr>
          <a:xfrm>
            <a:off x="768435" y="2328885"/>
            <a:ext cx="0" cy="26543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9F10B5-DBEF-3A66-B6FD-927AFE3AC535}"/>
              </a:ext>
            </a:extLst>
          </p:cNvPr>
          <p:cNvCxnSpPr>
            <a:cxnSpLocks/>
          </p:cNvCxnSpPr>
          <p:nvPr/>
        </p:nvCxnSpPr>
        <p:spPr>
          <a:xfrm>
            <a:off x="3359235" y="2342894"/>
            <a:ext cx="0" cy="2632567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D02D0E-4BC8-49DF-450C-AC922EC60A52}"/>
              </a:ext>
            </a:extLst>
          </p:cNvPr>
          <p:cNvCxnSpPr>
            <a:cxnSpLocks/>
          </p:cNvCxnSpPr>
          <p:nvPr/>
        </p:nvCxnSpPr>
        <p:spPr>
          <a:xfrm flipH="1">
            <a:off x="768435" y="4979214"/>
            <a:ext cx="2590800" cy="3971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841F01-A1FB-94E5-0973-17B4F55E21AB}"/>
              </a:ext>
            </a:extLst>
          </p:cNvPr>
          <p:cNvCxnSpPr>
            <a:cxnSpLocks/>
          </p:cNvCxnSpPr>
          <p:nvPr/>
        </p:nvCxnSpPr>
        <p:spPr>
          <a:xfrm flipH="1">
            <a:off x="768435" y="2342894"/>
            <a:ext cx="2590800" cy="3971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7" name="Picture 16" descr="A picture containing tiled&#10;&#10;Description automatically generated">
            <a:extLst>
              <a:ext uri="{FF2B5EF4-FFF2-40B4-BE49-F238E27FC236}">
                <a16:creationId xmlns:a16="http://schemas.microsoft.com/office/drawing/2014/main" id="{3B275F56-BF7C-3A7C-DD04-72793967B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738" y="1784770"/>
            <a:ext cx="1688562" cy="11162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F0806C-652F-EFF7-F74D-36686BAA8C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738" y="2918107"/>
            <a:ext cx="1696697" cy="1116248"/>
          </a:xfrm>
          <a:prstGeom prst="rect">
            <a:avLst/>
          </a:prstGeom>
        </p:spPr>
      </p:pic>
      <p:pic>
        <p:nvPicPr>
          <p:cNvPr id="19" name="Picture 18" descr="A picture containing floor, indoor, tiled&#10;&#10;Description automatically generated">
            <a:extLst>
              <a:ext uri="{FF2B5EF4-FFF2-40B4-BE49-F238E27FC236}">
                <a16:creationId xmlns:a16="http://schemas.microsoft.com/office/drawing/2014/main" id="{D1FC777A-29FB-E42A-AA17-08AD99CF9A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738" y="4036539"/>
            <a:ext cx="1696696" cy="11327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6E11BE-48C5-6998-2FA2-80F9B554E2E1}"/>
              </a:ext>
            </a:extLst>
          </p:cNvPr>
          <p:cNvSpPr txBox="1"/>
          <p:nvPr/>
        </p:nvSpPr>
        <p:spPr>
          <a:xfrm>
            <a:off x="1021070" y="4986938"/>
            <a:ext cx="2072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Image Denoising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3D06F9-9A8E-D3E1-610B-3BCC5D61563C}"/>
              </a:ext>
            </a:extLst>
          </p:cNvPr>
          <p:cNvCxnSpPr>
            <a:cxnSpLocks/>
          </p:cNvCxnSpPr>
          <p:nvPr/>
        </p:nvCxnSpPr>
        <p:spPr>
          <a:xfrm>
            <a:off x="9577738" y="1772662"/>
            <a:ext cx="0" cy="3396588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9FE254-CCDF-699A-67A5-3010C4BA5A77}"/>
              </a:ext>
            </a:extLst>
          </p:cNvPr>
          <p:cNvCxnSpPr>
            <a:cxnSpLocks/>
          </p:cNvCxnSpPr>
          <p:nvPr/>
        </p:nvCxnSpPr>
        <p:spPr>
          <a:xfrm flipH="1">
            <a:off x="9577738" y="5169250"/>
            <a:ext cx="1696696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D3A184-5AD8-A086-67BC-5FC832D79238}"/>
              </a:ext>
            </a:extLst>
          </p:cNvPr>
          <p:cNvCxnSpPr>
            <a:cxnSpLocks/>
          </p:cNvCxnSpPr>
          <p:nvPr/>
        </p:nvCxnSpPr>
        <p:spPr>
          <a:xfrm flipV="1">
            <a:off x="11274434" y="1784770"/>
            <a:ext cx="0" cy="338448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9786AB-3916-085F-4EAC-E1AA46D7BC6D}"/>
              </a:ext>
            </a:extLst>
          </p:cNvPr>
          <p:cNvCxnSpPr>
            <a:cxnSpLocks/>
          </p:cNvCxnSpPr>
          <p:nvPr/>
        </p:nvCxnSpPr>
        <p:spPr>
          <a:xfrm>
            <a:off x="9577738" y="1772662"/>
            <a:ext cx="1696696" cy="17722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0F57568-4800-1C93-944C-ED53CD92E0F9}"/>
              </a:ext>
            </a:extLst>
          </p:cNvPr>
          <p:cNvSpPr txBox="1"/>
          <p:nvPr/>
        </p:nvSpPr>
        <p:spPr>
          <a:xfrm>
            <a:off x="9360625" y="5124402"/>
            <a:ext cx="2342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Raindrops Removal</a:t>
            </a:r>
          </a:p>
        </p:txBody>
      </p:sp>
      <p:pic>
        <p:nvPicPr>
          <p:cNvPr id="26" name="Picture 25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EE6C6703-CC3E-9D53-7CB8-091FC14F72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187" y="1986140"/>
            <a:ext cx="4338133" cy="318191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BC65A0-BF51-9301-32CF-B99C2C8AE7B7}"/>
              </a:ext>
            </a:extLst>
          </p:cNvPr>
          <p:cNvSpPr txBox="1"/>
          <p:nvPr/>
        </p:nvSpPr>
        <p:spPr>
          <a:xfrm>
            <a:off x="5029521" y="5168053"/>
            <a:ext cx="2395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Image Compression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5C73E-8061-8BC9-A030-42859C9BCDC7}"/>
              </a:ext>
            </a:extLst>
          </p:cNvPr>
          <p:cNvSpPr txBox="1"/>
          <p:nvPr/>
        </p:nvSpPr>
        <p:spPr>
          <a:xfrm>
            <a:off x="1872992" y="197150"/>
            <a:ext cx="844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 quick introduction to our recent survey</a:t>
            </a:r>
          </a:p>
        </p:txBody>
      </p:sp>
    </p:spTree>
    <p:extLst>
      <p:ext uri="{BB962C8B-B14F-4D97-AF65-F5344CB8AC3E}">
        <p14:creationId xmlns:p14="http://schemas.microsoft.com/office/powerpoint/2010/main" val="1237243116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314</TotalTime>
  <Words>1004</Words>
  <Application>Microsoft Macintosh PowerPoint</Application>
  <PresentationFormat>Widescreen</PresentationFormat>
  <Paragraphs>163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等线</vt:lpstr>
      <vt:lpstr>Arial</vt:lpstr>
      <vt:lpstr>Calibri</vt:lpstr>
      <vt:lpstr>Chalkboard</vt:lpstr>
      <vt:lpstr>Open Sans</vt:lpstr>
      <vt:lpstr>Trebuchet MS</vt:lpstr>
      <vt:lpstr>Wingdings 3</vt:lpstr>
      <vt:lpstr>平面</vt:lpstr>
      <vt:lpstr>FYP Proposal Presentation</vt:lpstr>
      <vt:lpstr>Table of the content</vt:lpstr>
      <vt:lpstr>Part I. Introduction </vt:lpstr>
      <vt:lpstr>Introduction</vt:lpstr>
      <vt:lpstr>Project Aim</vt:lpstr>
      <vt:lpstr>Objectives</vt:lpstr>
      <vt:lpstr> Value Proposition </vt:lpstr>
      <vt:lpstr>Part II. Literature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Part III.  Preliminary methodology</vt:lpstr>
      <vt:lpstr>Overview:  </vt:lpstr>
      <vt:lpstr>Architecture from high-level </vt:lpstr>
      <vt:lpstr>Example: a structure of CNN(ResNet)</vt:lpstr>
      <vt:lpstr>Technical gaps</vt:lpstr>
      <vt:lpstr>Part IV. References and appendix</vt:lpstr>
      <vt:lpstr>References</vt:lpstr>
      <vt:lpstr>Appendix I. Responsibilities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Jiao David</dc:creator>
  <cp:lastModifiedBy>office</cp:lastModifiedBy>
  <cp:revision>66</cp:revision>
  <dcterms:created xsi:type="dcterms:W3CDTF">2022-10-13T13:41:49Z</dcterms:created>
  <dcterms:modified xsi:type="dcterms:W3CDTF">2022-10-14T05:17:16Z</dcterms:modified>
</cp:coreProperties>
</file>